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916" r:id="rId3"/>
    <p:sldId id="917" r:id="rId4"/>
    <p:sldId id="686" r:id="rId5"/>
    <p:sldId id="890" r:id="rId6"/>
    <p:sldId id="900" r:id="rId7"/>
    <p:sldId id="891" r:id="rId8"/>
    <p:sldId id="913" r:id="rId9"/>
    <p:sldId id="892" r:id="rId10"/>
    <p:sldId id="902" r:id="rId11"/>
    <p:sldId id="903" r:id="rId12"/>
    <p:sldId id="905" r:id="rId13"/>
    <p:sldId id="904" r:id="rId14"/>
    <p:sldId id="906" r:id="rId15"/>
    <p:sldId id="876" r:id="rId16"/>
    <p:sldId id="862" r:id="rId17"/>
    <p:sldId id="863" r:id="rId18"/>
    <p:sldId id="868" r:id="rId19"/>
    <p:sldId id="893" r:id="rId20"/>
    <p:sldId id="915" r:id="rId21"/>
    <p:sldId id="7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8C2"/>
    <a:srgbClr val="0091D1"/>
    <a:srgbClr val="1C95CD"/>
    <a:srgbClr val="FFAAAA"/>
    <a:srgbClr val="3C9D3C"/>
    <a:srgbClr val="FFBA3B"/>
    <a:srgbClr val="0000FF"/>
    <a:srgbClr val="D52324"/>
    <a:srgbClr val="299F29"/>
    <a:srgbClr val="FF7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7" autoAdjust="0"/>
    <p:restoredTop sz="79645" autoAdjust="0"/>
  </p:normalViewPr>
  <p:slideViewPr>
    <p:cSldViewPr snapToGrid="0">
      <p:cViewPr varScale="1">
        <p:scale>
          <a:sx n="70" d="100"/>
          <a:sy n="70" d="100"/>
        </p:scale>
        <p:origin x="137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2E3B"/>
                </a:solidFill>
                <a:effectLst/>
                <a:latin typeface="Helvetica Neue"/>
              </a:rPr>
              <a:t>COSERO hydrological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56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at this point, it may bring back a lot of harsh memories trying to wrap your head around complex models….</a:t>
            </a:r>
          </a:p>
          <a:p>
            <a:r>
              <a:rPr lang="en-US" dirty="0"/>
              <a:t>Does *not* change the complexity of the model but changes the focus to explaining individual predictions</a:t>
            </a:r>
          </a:p>
          <a:p>
            <a:endParaRPr lang="en-US" dirty="0"/>
          </a:p>
          <a:p>
            <a:r>
              <a:rPr lang="en-US" dirty="0"/>
              <a:t>VOTE: How can we make this a global explanation? Can we take the training mean of the Jacobian? Can we take the training mean of the saliency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Accuracy: SHAP values allocate the model output across features precisely.</a:t>
            </a:r>
          </a:p>
          <a:p>
            <a:r>
              <a:rPr lang="en-US" dirty="0"/>
              <a:t>Missingness: Missing features have no impact on the explanation.</a:t>
            </a:r>
          </a:p>
          <a:p>
            <a:r>
              <a:rPr lang="en-US" dirty="0"/>
              <a:t>Consistency: SHAP values consistently reflect changes in feature importance across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1: What do you think the bias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2: In which cases do we need XAI?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3: Does reading the coefficient always work? In which cases does it not work? How can we solve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1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Global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6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6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Strict PDP vs. M-plots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6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layer = similar to logistic regression </a:t>
            </a:r>
          </a:p>
          <a:p>
            <a:r>
              <a:rPr lang="en-US" dirty="0"/>
              <a:t>2 layers = shallow neural network</a:t>
            </a:r>
          </a:p>
          <a:p>
            <a:r>
              <a:rPr lang="en-US" dirty="0"/>
              <a:t>Deep learning = 3 layers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ML for Earth &amp; Env Sci (Week 8, FA2024)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cikit-learn.org/stable/auto_examples/ensemble/plot_forest_importances.html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shap.readthedocs.io/en/lates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ML for Earth &amp; Env Sci (Week 9, FA2024)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A628A-64D9-409C-9EE5-F72C664B46BC}"/>
              </a:ext>
            </a:extLst>
          </p:cNvPr>
          <p:cNvSpPr txBox="1"/>
          <p:nvPr/>
        </p:nvSpPr>
        <p:spPr>
          <a:xfrm>
            <a:off x="74429" y="1027050"/>
            <a:ext cx="12117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can we better understand and communicate our ML predictions?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F78-AFE8-4673-9494-6FEEAE38F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4" t="50088" r="3646"/>
          <a:stretch/>
        </p:blipFill>
        <p:spPr>
          <a:xfrm>
            <a:off x="-16820" y="1618279"/>
            <a:ext cx="7218927" cy="4833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54CE09-042A-4352-B621-F668D6A3E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9" t="9143" r="1855"/>
          <a:stretch/>
        </p:blipFill>
        <p:spPr>
          <a:xfrm>
            <a:off x="7202110" y="1618280"/>
            <a:ext cx="4988558" cy="4833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B444F1-414A-4203-B7FC-2DEE7FB4C090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Gagne et al. (2019)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DEA1-726B-455E-9812-0E7424636482}"/>
              </a:ext>
            </a:extLst>
          </p:cNvPr>
          <p:cNvSpPr txBox="1"/>
          <p:nvPr/>
        </p:nvSpPr>
        <p:spPr>
          <a:xfrm>
            <a:off x="-16820" y="6488668"/>
            <a:ext cx="948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(Left) Which neurons activate? (Right) Which patterns maximize the probability of severe hail?</a:t>
            </a:r>
          </a:p>
        </p:txBody>
      </p:sp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 </a:t>
            </a:r>
            <a:endParaRPr lang="en-US" sz="3000" dirty="0"/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</a:rPr>
              <a:t>(One sample)</a:t>
            </a:r>
            <a:r>
              <a:rPr lang="en-US" sz="3000" dirty="0"/>
              <a:t> Compare terms</a:t>
            </a:r>
          </a:p>
          <a:p>
            <a:pPr algn="l"/>
            <a:r>
              <a:rPr lang="en-US" sz="3000" dirty="0">
                <a:solidFill>
                  <a:srgbClr val="C218C2"/>
                </a:solidFill>
              </a:rPr>
              <a:t>(Entire set) </a:t>
            </a:r>
            <a:r>
              <a:rPr lang="en-US" sz="3000" dirty="0"/>
              <a:t>Average absolute terms over the entire set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CD37C8-ED7E-4891-9F40-3375A95F6523}"/>
              </a:ext>
            </a:extLst>
          </p:cNvPr>
          <p:cNvSpPr txBox="1">
            <a:spLocks/>
          </p:cNvSpPr>
          <p:nvPr/>
        </p:nvSpPr>
        <p:spPr>
          <a:xfrm>
            <a:off x="-2" y="1042633"/>
            <a:ext cx="12192000" cy="91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Local (sample-level)</a:t>
            </a:r>
            <a:r>
              <a:rPr lang="en-US" dirty="0"/>
              <a:t> </a:t>
            </a:r>
            <a:r>
              <a:rPr lang="en-US" dirty="0">
                <a:cs typeface="Times New Roman" panose="02020603050405020304" pitchFamily="18" charset="0"/>
              </a:rPr>
              <a:t>≠ </a:t>
            </a:r>
            <a:r>
              <a:rPr lang="en-US" dirty="0">
                <a:solidFill>
                  <a:srgbClr val="C218C2"/>
                </a:solidFill>
                <a:cs typeface="Times New Roman" panose="02020603050405020304" pitchFamily="18" charset="0"/>
              </a:rPr>
              <a:t>Global</a:t>
            </a:r>
            <a:r>
              <a:rPr lang="en-US" dirty="0">
                <a:cs typeface="Times New Roman" panose="02020603050405020304" pitchFamily="18" charset="0"/>
              </a:rPr>
              <a:t> Explanation</a:t>
            </a:r>
            <a:endParaRPr lang="en-US" dirty="0"/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3DD390A-48A4-44A1-8B4F-438C2162227B}"/>
              </a:ext>
            </a:extLst>
          </p:cNvPr>
          <p:cNvSpPr/>
          <p:nvPr/>
        </p:nvSpPr>
        <p:spPr>
          <a:xfrm flipV="1">
            <a:off x="3810000" y="1956479"/>
            <a:ext cx="3657600" cy="126584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B42E0-1D3D-4692-983C-3630F5665E77}"/>
              </a:ext>
            </a:extLst>
          </p:cNvPr>
          <p:cNvSpPr txBox="1"/>
          <p:nvPr/>
        </p:nvSpPr>
        <p:spPr>
          <a:xfrm>
            <a:off x="3810000" y="3222325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F0"/>
                </a:solidFill>
              </a:rPr>
              <a:t>Ensemble mean of</a:t>
            </a:r>
            <a:br>
              <a:rPr lang="en-US" sz="3000" dirty="0">
                <a:solidFill>
                  <a:srgbClr val="00B0F0"/>
                </a:solidFill>
              </a:rPr>
            </a:br>
            <a:r>
              <a:rPr lang="en-US" sz="3000" dirty="0">
                <a:solidFill>
                  <a:srgbClr val="00B0F0"/>
                </a:solidFill>
              </a:rPr>
              <a:t>absolute values</a:t>
            </a:r>
          </a:p>
        </p:txBody>
      </p:sp>
    </p:spTree>
    <p:extLst>
      <p:ext uri="{BB962C8B-B14F-4D97-AF65-F5344CB8AC3E}">
        <p14:creationId xmlns:p14="http://schemas.microsoft.com/office/powerpoint/2010/main" val="4278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5C9E-3020-46D6-B491-80C825A0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</a:t>
            </a:r>
            <a:r>
              <a:rPr lang="en-US" dirty="0"/>
              <a:t> </a:t>
            </a:r>
            <a:r>
              <a:rPr lang="en-US" b="1" dirty="0"/>
              <a:t>feature importance</a:t>
            </a:r>
            <a:r>
              <a:rPr lang="en-US" dirty="0"/>
              <a:t> = Increase in prediction error in response to feature permutation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38937-6C24-42D8-9B08-907CEC4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10D6D-E891-459D-B49E-2BF4C8B2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124115"/>
            <a:ext cx="12192000" cy="1733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6CAA-B92E-4954-B22C-5AF9DC20D868}"/>
              </a:ext>
            </a:extLst>
          </p:cNvPr>
          <p:cNvSpPr txBox="1"/>
          <p:nvPr/>
        </p:nvSpPr>
        <p:spPr>
          <a:xfrm>
            <a:off x="0" y="450088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For your project</a:t>
            </a:r>
            <a:r>
              <a:rPr lang="en-US" sz="3000" dirty="0"/>
              <a:t>: Calculate </a:t>
            </a:r>
            <a:r>
              <a:rPr lang="en-US" sz="3000" i="1" dirty="0"/>
              <a:t>random</a:t>
            </a:r>
            <a:r>
              <a:rPr lang="en-US" sz="3000" dirty="0"/>
              <a:t> PFI on test data using e.g., scikit-learn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FFC6-4140-479F-B5C1-86A2F4BC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78" y="2310024"/>
            <a:ext cx="3004820" cy="215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EC401-81DD-45D9-89E6-4A636B0DD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357" y="2310024"/>
            <a:ext cx="3004821" cy="2154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3A69-030F-46EB-9682-8C9636438678}"/>
              </a:ext>
            </a:extLst>
          </p:cNvPr>
          <p:cNvSpPr txBox="1"/>
          <p:nvPr/>
        </p:nvSpPr>
        <p:spPr>
          <a:xfrm>
            <a:off x="0" y="3045702"/>
            <a:ext cx="6182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Predicting bike counts with SVM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C31B1-78C4-481A-BD77-D8A5B194668F}"/>
              </a:ext>
            </a:extLst>
          </p:cNvPr>
          <p:cNvSpPr txBox="1"/>
          <p:nvPr/>
        </p:nvSpPr>
        <p:spPr>
          <a:xfrm>
            <a:off x="5008880" y="2308713"/>
            <a:ext cx="1173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temp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58838-A5CD-4136-AFC5-5F006C7A0411}"/>
              </a:ext>
            </a:extLst>
          </p:cNvPr>
          <p:cNvSpPr txBox="1"/>
          <p:nvPr/>
        </p:nvSpPr>
        <p:spPr>
          <a:xfrm>
            <a:off x="4196080" y="3912264"/>
            <a:ext cx="1986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⚠️holiday</a:t>
            </a:r>
          </a:p>
        </p:txBody>
      </p:sp>
    </p:spTree>
    <p:extLst>
      <p:ext uri="{BB962C8B-B14F-4D97-AF65-F5344CB8AC3E}">
        <p14:creationId xmlns:p14="http://schemas.microsoft.com/office/powerpoint/2010/main" val="540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Example: Random forests (see final project)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BAAB4-3D5E-448E-A334-F339E3F3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2286000"/>
            <a:ext cx="4998720" cy="424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AAAD-4AA3-481E-93F5-5F3F27FF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285640"/>
            <a:ext cx="5588004" cy="4243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9A16F-46C2-4391-AEE9-5506F7435703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>
                <a:hlinkClick r:id="rId5"/>
              </a:rPr>
              <a:t>https://scikit-learn.org/stable/auto_examples/ensemble/plot_forest_importances.html</a:t>
            </a:r>
            <a:r>
              <a:rPr lang="en-US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2F332-A17C-4094-B66E-F21F8C32D355}"/>
              </a:ext>
            </a:extLst>
          </p:cNvPr>
          <p:cNvSpPr txBox="1"/>
          <p:nvPr/>
        </p:nvSpPr>
        <p:spPr>
          <a:xfrm>
            <a:off x="3220720" y="3535680"/>
            <a:ext cx="21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Random 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Permutation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D4144-3067-4CC7-9E6C-9E7B84542BD7}"/>
              </a:ext>
            </a:extLst>
          </p:cNvPr>
          <p:cNvSpPr txBox="1"/>
          <p:nvPr/>
        </p:nvSpPr>
        <p:spPr>
          <a:xfrm>
            <a:off x="9895840" y="3798264"/>
            <a:ext cx="214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Mean Decrease Impurity</a:t>
            </a:r>
          </a:p>
        </p:txBody>
      </p:sp>
    </p:spTree>
    <p:extLst>
      <p:ext uri="{BB962C8B-B14F-4D97-AF65-F5344CB8AC3E}">
        <p14:creationId xmlns:p14="http://schemas.microsoft.com/office/powerpoint/2010/main" val="5814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CD7-258D-41CF-B338-B22DB60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</a:t>
            </a:r>
            <a:r>
              <a:rPr lang="en-US" b="1" dirty="0"/>
              <a:t>agnostic</a:t>
            </a:r>
            <a:r>
              <a:rPr lang="en-US" dirty="0"/>
              <a:t> versus </a:t>
            </a:r>
            <a:r>
              <a:rPr lang="en-US" b="1" dirty="0"/>
              <a:t>model-specific</a:t>
            </a:r>
            <a:r>
              <a:rPr lang="en-US" dirty="0"/>
              <a:t> explanation</a:t>
            </a:r>
            <a:br>
              <a:rPr lang="en-US" dirty="0"/>
            </a:br>
            <a:r>
              <a:rPr lang="en-US" dirty="0"/>
              <a:t>Example 2: </a:t>
            </a:r>
            <a:r>
              <a:rPr lang="en-US" dirty="0" err="1"/>
              <a:t>SHAPley</a:t>
            </a:r>
            <a:r>
              <a:rPr lang="en-US" dirty="0"/>
              <a:t>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7495D-F85F-40FA-9B64-5EFB617A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F8EB6C-60F9-47EF-8E7C-6DFF3CD08C27}"/>
              </a:ext>
            </a:extLst>
          </p:cNvPr>
          <p:cNvSpPr/>
          <p:nvPr/>
        </p:nvSpPr>
        <p:spPr>
          <a:xfrm>
            <a:off x="7836773" y="6211668"/>
            <a:ext cx="435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Shapley (1951),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hlinkClick r:id="rId2"/>
              </a:rPr>
              <a:t>https://shap.readthedocs.io/en/latest/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29A9-7BA2-452C-847E-F52AA158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596" y="2488557"/>
            <a:ext cx="7929370" cy="44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1F022-E508-4D43-AA8D-7FB9858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412" y="2488556"/>
            <a:ext cx="4459586" cy="1423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B59FA-BA00-4251-AC42-7E45FD411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773" y="3894973"/>
            <a:ext cx="3151649" cy="1099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D62B8-3745-4EAF-BBB5-F250243CB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773" y="5191618"/>
            <a:ext cx="2486683" cy="109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C2966-7EA0-4A72-B3F9-1BDCE141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205" y="4577696"/>
            <a:ext cx="2655807" cy="12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E562-E4E3-4EF8-8622-64FE959F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Partial Dependence Plots</a:t>
            </a:r>
            <a:r>
              <a:rPr lang="en-US" dirty="0"/>
              <a:t> “</a:t>
            </a:r>
            <a:r>
              <a:rPr lang="en-US" sz="4400" dirty="0"/>
              <a:t>show the marginal effect of 1 or 2 inputs on the predicted outputs”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DAFF4-C77D-4AC1-9742-66B92D8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BDF0-77C0-4311-9C2D-1A64A875D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2" r="3436" b="5547"/>
          <a:stretch/>
        </p:blipFill>
        <p:spPr>
          <a:xfrm>
            <a:off x="1232332" y="2368195"/>
            <a:ext cx="10954251" cy="4489805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5A50D59F-337C-4D21-B38D-9BA11E7E4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2" y="6016762"/>
            <a:ext cx="835773" cy="84413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8D18873-54EA-4956-957F-5F89BEF5A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613"/>
            <a:ext cx="1226917" cy="6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1132-71BD-4F1B-9293-549BD332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94512"/>
          </a:xfrm>
        </p:spPr>
        <p:txBody>
          <a:bodyPr>
            <a:normAutofit fontScale="90000"/>
          </a:bodyPr>
          <a:lstStyle/>
          <a:p>
            <a:r>
              <a:rPr lang="en-US" dirty="0"/>
              <a:t>5 weeks ago = general case: Artificial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3A21F-26E9-43FB-99DD-70B7693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8AC2-6B69-4D8E-8219-82867E111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r="2405"/>
          <a:stretch/>
        </p:blipFill>
        <p:spPr>
          <a:xfrm>
            <a:off x="0" y="2097201"/>
            <a:ext cx="6613451" cy="476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D987E-7F78-44AC-82D7-0CA6BF8BC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451" y="2097202"/>
            <a:ext cx="5578549" cy="1078328"/>
          </a:xfrm>
          <a:prstGeom prst="rect">
            <a:avLst/>
          </a:prstGeom>
        </p:spPr>
      </p:pic>
      <p:pic>
        <p:nvPicPr>
          <p:cNvPr id="8" name="Picture 7" descr="\documentclass{article}&#10;\usepackage{amsmath,xcolor}&#10;\pagestyle{empty}&#10;\begin{document}&#10;&#10;$&#10;\textcolor{white}{\mathrm{Output}=\phi_{\mathrm{top}}\left(W_{\mathrm{top}}\mathrm{Hidden}+b_{\mathrm{top}}\right)}&#10;$&#10;&#10;\end{document}" title="IguanaTex Bitmap Display">
            <a:extLst>
              <a:ext uri="{FF2B5EF4-FFF2-40B4-BE49-F238E27FC236}">
                <a16:creationId xmlns:a16="http://schemas.microsoft.com/office/drawing/2014/main" id="{03F17CE7-F593-41B8-B1CB-18680FBA14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2" y="3403008"/>
            <a:ext cx="5400000" cy="368230"/>
          </a:xfrm>
          <a:prstGeom prst="rect">
            <a:avLst/>
          </a:prstGeom>
        </p:spPr>
      </p:pic>
      <p:pic>
        <p:nvPicPr>
          <p:cNvPr id="10" name="Picture 9" descr="\documentclass{article}&#10;\usepackage{amsmath,xcolor}&#10;\pagestyle{empty}&#10;\begin{document}&#10;&#10;$&#10;\textcolor{white}{\mathrm{Hidden}=\phi_{\mathrm{bottom}}\left(W_{\mathrm{bottom}}\mathrm{Input}+b_{\mathrm{bottom}}\right)}&#10;$&#10;&#10;\end{document}" title="IguanaTex Bitmap Display">
            <a:extLst>
              <a:ext uri="{FF2B5EF4-FFF2-40B4-BE49-F238E27FC236}">
                <a16:creationId xmlns:a16="http://schemas.microsoft.com/office/drawing/2014/main" id="{D147D900-C7AB-4FA2-B90F-7AA954121E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4878264"/>
            <a:ext cx="5400000" cy="2909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09DAACD-BC68-4B7A-AF57-CCF50AC46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35024"/>
          </a:xfrm>
        </p:spPr>
        <p:txBody>
          <a:bodyPr>
            <a:normAutofit fontScale="90000"/>
          </a:bodyPr>
          <a:lstStyle/>
          <a:p>
            <a:r>
              <a:rPr lang="en-US" dirty="0"/>
              <a:t>3 weeks ago = Convolutional Neural Networks (CNNs)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A57E7-83C4-47B2-9207-D9F9ED044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661006"/>
            <a:ext cx="5749007" cy="4196994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70C93F-6F12-4500-9209-A6506C24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6" y="1041864"/>
            <a:ext cx="6814252" cy="6826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1844D-A9CF-4CE1-9035-8828BCFF2F1C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</a:t>
            </a:r>
            <a:r>
              <a:rPr lang="en-US" i="1" dirty="0" err="1"/>
              <a:t>Giphy</a:t>
            </a:r>
            <a:r>
              <a:rPr lang="en-US" i="1" dirty="0"/>
              <a:t>, Analytics India Magazine (K. </a:t>
            </a:r>
            <a:r>
              <a:rPr lang="en-US" i="1" dirty="0" err="1"/>
              <a:t>Maladkar</a:t>
            </a:r>
            <a:r>
              <a:rPr lang="en-US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3ACAD-0B26-4C45-BE75-EAD42C4BE6F9}"/>
              </a:ext>
            </a:extLst>
          </p:cNvPr>
          <p:cNvSpPr txBox="1"/>
          <p:nvPr/>
        </p:nvSpPr>
        <p:spPr>
          <a:xfrm>
            <a:off x="-1" y="1871330"/>
            <a:ext cx="1219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Regularized versions of Artificial Neural Networks used to process images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7FC593C-8F4C-4BB1-ADA4-2780229B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2"/>
            <a:ext cx="425221" cy="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3AAF-42BB-493C-8862-25F7108D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889175"/>
          </a:xfrm>
        </p:spPr>
        <p:txBody>
          <a:bodyPr>
            <a:normAutofit fontScale="90000"/>
          </a:bodyPr>
          <a:lstStyle/>
          <a:p>
            <a:r>
              <a:rPr lang="en-US" dirty="0"/>
              <a:t>CNNs used for </a:t>
            </a:r>
            <a:r>
              <a:rPr lang="en-US" b="1" dirty="0"/>
              <a:t>computer vision </a:t>
            </a:r>
            <a:r>
              <a:rPr lang="en-US" dirty="0"/>
              <a:t>(analyzing images, videos)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86EF-6A35-45FF-8576-34334599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82BF-85DF-45FF-B85F-3372BD46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08"/>
            <a:ext cx="12192000" cy="4926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3D1E6-CC81-4C29-848B-044F415DBB6C}"/>
              </a:ext>
            </a:extLst>
          </p:cNvPr>
          <p:cNvSpPr txBox="1"/>
          <p:nvPr/>
        </p:nvSpPr>
        <p:spPr>
          <a:xfrm>
            <a:off x="5747676" y="6339810"/>
            <a:ext cx="6442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chemeClr val="bg1"/>
                </a:solidFill>
              </a:rPr>
              <a:t>Source</a:t>
            </a:r>
            <a:r>
              <a:rPr lang="en-US" sz="1400" i="1" dirty="0">
                <a:solidFill>
                  <a:schemeClr val="bg1"/>
                </a:solidFill>
              </a:rPr>
              <a:t>: Stanford (CS231)</a:t>
            </a:r>
          </a:p>
        </p:txBody>
      </p:sp>
    </p:spTree>
    <p:extLst>
      <p:ext uri="{BB962C8B-B14F-4D97-AF65-F5344CB8AC3E}">
        <p14:creationId xmlns:p14="http://schemas.microsoft.com/office/powerpoint/2010/main" val="1334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D8E2F-C134-4967-811C-45E56638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A5239-E30C-4474-AD7E-C92DA41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74" y="1030692"/>
            <a:ext cx="8624226" cy="440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BA1E2-0210-4C82-AF84-EC7358B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14" y="1030692"/>
            <a:ext cx="3594587" cy="582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97E3F0-2185-43ED-A388-DC2661BA2995}"/>
              </a:ext>
            </a:extLst>
          </p:cNvPr>
          <p:cNvSpPr txBox="1"/>
          <p:nvPr/>
        </p:nvSpPr>
        <p:spPr>
          <a:xfrm>
            <a:off x="5747676" y="6488668"/>
            <a:ext cx="6442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Source</a:t>
            </a:r>
            <a:r>
              <a:rPr lang="en-US" i="1" dirty="0"/>
              <a:t>: Zhu et al. (2017), Prabhat et al.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0DA4D-1068-460D-8035-9B53916AE7E5}"/>
              </a:ext>
            </a:extLst>
          </p:cNvPr>
          <p:cNvSpPr txBox="1"/>
          <p:nvPr/>
        </p:nvSpPr>
        <p:spPr>
          <a:xfrm>
            <a:off x="3567773" y="5431465"/>
            <a:ext cx="297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Object Detection for Remote Sensing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BBAE5-84E4-4E48-8C0A-F90066BD46BD}"/>
              </a:ext>
            </a:extLst>
          </p:cNvPr>
          <p:cNvSpPr txBox="1"/>
          <p:nvPr/>
        </p:nvSpPr>
        <p:spPr>
          <a:xfrm>
            <a:off x="7165904" y="5380672"/>
            <a:ext cx="502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Instance Segmentation for Storm Detection</a:t>
            </a:r>
          </a:p>
        </p:txBody>
      </p:sp>
    </p:spTree>
    <p:extLst>
      <p:ext uri="{BB962C8B-B14F-4D97-AF65-F5344CB8AC3E}">
        <p14:creationId xmlns:p14="http://schemas.microsoft.com/office/powerpoint/2010/main" val="1206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28CEB-0C44-48E2-B144-857915C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6ADA2-49E6-49DE-96FE-2484087C4BB0}"/>
              </a:ext>
            </a:extLst>
          </p:cNvPr>
          <p:cNvSpPr txBox="1"/>
          <p:nvPr/>
        </p:nvSpPr>
        <p:spPr>
          <a:xfrm>
            <a:off x="1830" y="1134750"/>
            <a:ext cx="1219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Saliency Map</a:t>
            </a:r>
            <a:r>
              <a:rPr lang="en-US" sz="3600" dirty="0">
                <a:latin typeface="+mj-lt"/>
              </a:rPr>
              <a:t> = Squared Jacobian of the emulated mapping</a:t>
            </a:r>
          </a:p>
        </p:txBody>
      </p:sp>
      <p:pic>
        <p:nvPicPr>
          <p:cNvPr id="13" name="Picture 12" descr="A close up of a bird&#10;&#10;Description automatically generated">
            <a:extLst>
              <a:ext uri="{FF2B5EF4-FFF2-40B4-BE49-F238E27FC236}">
                <a16:creationId xmlns:a16="http://schemas.microsoft.com/office/drawing/2014/main" id="{7A643FA2-BF64-44DD-B885-30D1EFC7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01"/>
          <a:stretch/>
        </p:blipFill>
        <p:spPr>
          <a:xfrm>
            <a:off x="1" y="3377999"/>
            <a:ext cx="12191999" cy="3110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430A7-4F23-4EC5-9A43-C01B1B8BF2B0}"/>
              </a:ext>
            </a:extLst>
          </p:cNvPr>
          <p:cNvSpPr/>
          <p:nvPr/>
        </p:nvSpPr>
        <p:spPr>
          <a:xfrm>
            <a:off x="1524000" y="6488668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u="sng" dirty="0"/>
              <a:t>Image source:</a:t>
            </a:r>
            <a:r>
              <a:rPr lang="en-US" i="1" dirty="0"/>
              <a:t> </a:t>
            </a:r>
            <a:r>
              <a:rPr lang="en-US" i="1" dirty="0" err="1"/>
              <a:t>flashtorch</a:t>
            </a:r>
            <a:r>
              <a:rPr lang="en-US" i="1" dirty="0"/>
              <a:t> (</a:t>
            </a:r>
            <a:r>
              <a:rPr lang="en-US" i="1" dirty="0" err="1"/>
              <a:t>Github</a:t>
            </a:r>
            <a:r>
              <a:rPr lang="en-US" i="1" dirty="0"/>
              <a:t>) </a:t>
            </a:r>
            <a:r>
              <a:rPr lang="en-US" i="1" u="sng" dirty="0"/>
              <a:t>See</a:t>
            </a:r>
            <a:r>
              <a:rPr lang="en-US" i="1" dirty="0"/>
              <a:t>: </a:t>
            </a:r>
            <a:r>
              <a:rPr lang="en-US" i="1" dirty="0" err="1"/>
              <a:t>Paszke</a:t>
            </a:r>
            <a:r>
              <a:rPr lang="en-US" i="1" dirty="0"/>
              <a:t> et al. (2017), </a:t>
            </a:r>
            <a:r>
              <a:rPr lang="en-US" i="1" dirty="0" err="1"/>
              <a:t>Springenbert</a:t>
            </a:r>
            <a:r>
              <a:rPr lang="en-US" i="1" dirty="0"/>
              <a:t> et al. (2015)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D50F09-4384-4289-9BF7-F534AF7E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1906203"/>
            <a:ext cx="4112575" cy="1259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D5C02E-B4CA-4E05-A941-36FAB4866D43}"/>
              </a:ext>
            </a:extLst>
          </p:cNvPr>
          <p:cNvSpPr/>
          <p:nvPr/>
        </p:nvSpPr>
        <p:spPr>
          <a:xfrm>
            <a:off x="0" y="2146894"/>
            <a:ext cx="74694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Deep learning libraries efficiently calculate Jacobian via automatic differentiation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2E29BA-2F9D-4A0D-BB29-426A9914A1E7}"/>
              </a:ext>
            </a:extLst>
          </p:cNvPr>
          <p:cNvSpPr/>
          <p:nvPr/>
        </p:nvSpPr>
        <p:spPr>
          <a:xfrm>
            <a:off x="10942321" y="2722880"/>
            <a:ext cx="96520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E816-71E6-4789-81A4-C7C5659E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83018"/>
          </a:xfrm>
        </p:spPr>
        <p:txBody>
          <a:bodyPr/>
          <a:lstStyle/>
          <a:p>
            <a:r>
              <a:rPr lang="en-US" dirty="0"/>
              <a:t>In-class Peer Review: Friday, Dec 6</a:t>
            </a:r>
            <a:r>
              <a:rPr lang="en-US" baseline="30000" dirty="0"/>
              <a:t>th</a:t>
            </a:r>
            <a:r>
              <a:rPr lang="en-US" dirty="0"/>
              <a:t>, 2PM-4PM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E4BB1-F0A7-450A-9EFA-9C5C6FC0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EB457D-0278-4721-9A27-E528E0D68D50}"/>
              </a:ext>
            </a:extLst>
          </p:cNvPr>
          <p:cNvSpPr txBox="1">
            <a:spLocks/>
          </p:cNvSpPr>
          <p:nvPr/>
        </p:nvSpPr>
        <p:spPr>
          <a:xfrm>
            <a:off x="2" y="5874982"/>
            <a:ext cx="12191998" cy="98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 first draft of your project by Thursday, </a:t>
            </a:r>
            <a:r>
              <a:rPr lang="en-US" b="1" dirty="0"/>
              <a:t>Dec 5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58967-AD52-C0BE-70F6-6810D8F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61"/>
          <a:stretch/>
        </p:blipFill>
        <p:spPr>
          <a:xfrm>
            <a:off x="-2" y="3340330"/>
            <a:ext cx="12192000" cy="2556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2D590-4DA8-5883-C5B2-BDD30C8CA62A}"/>
              </a:ext>
            </a:extLst>
          </p:cNvPr>
          <p:cNvSpPr txBox="1"/>
          <p:nvPr/>
        </p:nvSpPr>
        <p:spPr>
          <a:xfrm>
            <a:off x="5267325" y="2101441"/>
            <a:ext cx="6924673" cy="1015663"/>
          </a:xfrm>
          <a:prstGeom prst="rect">
            <a:avLst/>
          </a:prstGeom>
          <a:noFill/>
          <a:ln w="28575">
            <a:solidFill>
              <a:srgbClr val="0091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Please use the same GitHub username as you used to fork the course’s repository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46EB7-34E2-D55D-2374-7F21F5758659}"/>
              </a:ext>
            </a:extLst>
          </p:cNvPr>
          <p:cNvSpPr/>
          <p:nvPr/>
        </p:nvSpPr>
        <p:spPr>
          <a:xfrm>
            <a:off x="6096000" y="5583489"/>
            <a:ext cx="782320" cy="294640"/>
          </a:xfrm>
          <a:prstGeom prst="rect">
            <a:avLst/>
          </a:prstGeom>
          <a:noFill/>
          <a:ln w="19050">
            <a:solidFill>
              <a:srgbClr val="009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D9D2-B539-4A4E-A748-FE2B7C04C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5275"/>
            <a:ext cx="12192000" cy="1705897"/>
          </a:xfrm>
        </p:spPr>
        <p:txBody>
          <a:bodyPr>
            <a:normAutofit fontScale="90000"/>
          </a:bodyPr>
          <a:lstStyle/>
          <a:p>
            <a:r>
              <a:rPr lang="en-US" dirty="0"/>
              <a:t>Min 45-60: </a:t>
            </a:r>
            <a:br>
              <a:rPr lang="en-US" dirty="0"/>
            </a:br>
            <a:r>
              <a:rPr lang="en-US" dirty="0"/>
              <a:t>Moodle Quiz (5 questions)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B5B1-D724-4811-BE0C-1310259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C9570-6C12-1D31-8F5F-969F9506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352"/>
            <a:ext cx="12192000" cy="1672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45F18-1B47-D039-9156-7E08212A8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645" y="4697751"/>
            <a:ext cx="7716710" cy="21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6239-8907-4A57-A723-BEEF915D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in room 2138 </a:t>
            </a:r>
            <a:br>
              <a:rPr lang="en-US" dirty="0"/>
            </a:br>
            <a:r>
              <a:rPr lang="en-US" dirty="0"/>
              <a:t>Friday, Dec 13</a:t>
            </a:r>
            <a:r>
              <a:rPr lang="en-US" baseline="30000" dirty="0"/>
              <a:t>th</a:t>
            </a:r>
            <a:r>
              <a:rPr lang="en-US" dirty="0"/>
              <a:t> from 2PM to 4PM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522C-45E9-48E6-AE64-6016EBED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C6CCE-B381-4BEE-99A6-AA0F088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3469"/>
            <a:ext cx="12192000" cy="69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69C6-F13F-402F-AF09-61C8A2FD87D5}"/>
              </a:ext>
            </a:extLst>
          </p:cNvPr>
          <p:cNvSpPr txBox="1"/>
          <p:nvPr/>
        </p:nvSpPr>
        <p:spPr>
          <a:xfrm>
            <a:off x="0" y="3534013"/>
            <a:ext cx="1219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4min presentations + 1min Q&amp;A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Tip = 1 slide/minute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Scientific question: What’s our goal and why do we care?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Dataset: Characteristics, challenges, training/validation/test split,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Methodology: Which ML algorithm(s) did you choose and why?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Results: What are your findings and how does it answer the sci. question?</a:t>
            </a:r>
          </a:p>
        </p:txBody>
      </p:sp>
    </p:spTree>
    <p:extLst>
      <p:ext uri="{BB962C8B-B14F-4D97-AF65-F5344CB8AC3E}">
        <p14:creationId xmlns:p14="http://schemas.microsoft.com/office/powerpoint/2010/main" val="38388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359"/>
            <a:ext cx="12192000" cy="1765004"/>
          </a:xfrm>
        </p:spPr>
        <p:txBody>
          <a:bodyPr>
            <a:normAutofit/>
          </a:bodyPr>
          <a:lstStyle/>
          <a:p>
            <a:r>
              <a:rPr lang="en-US" dirty="0"/>
              <a:t>Min 80-105: Intro to XAI = </a:t>
            </a:r>
            <a:r>
              <a:rPr lang="en-US" dirty="0" err="1"/>
              <a:t>eXplainable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38649D-351C-4F26-B22E-257FBE0817E2}"/>
              </a:ext>
            </a:extLst>
          </p:cNvPr>
          <p:cNvSpPr txBox="1">
            <a:spLocks/>
          </p:cNvSpPr>
          <p:nvPr/>
        </p:nvSpPr>
        <p:spPr>
          <a:xfrm>
            <a:off x="0" y="3462597"/>
            <a:ext cx="12192001" cy="2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Learning Objectives</a:t>
            </a:r>
            <a:r>
              <a:rPr lang="en-US" dirty="0"/>
              <a:t> (Molnar extracts):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importance of XAI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local from global explanation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Distinguish model-agnostic from model-specific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how to implement permutation feature importance and partial dependence plots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Apprehend explanation methods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32D27-C4FA-4E73-9E51-D0C97916D584}"/>
              </a:ext>
            </a:extLst>
          </p:cNvPr>
          <p:cNvSpPr txBox="1"/>
          <p:nvPr/>
        </p:nvSpPr>
        <p:spPr>
          <a:xfrm>
            <a:off x="13919198" y="4135120"/>
            <a:ext cx="235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Horse/label</a:t>
            </a:r>
          </a:p>
          <a:p>
            <a:pPr algn="l"/>
            <a:r>
              <a:rPr lang="en-US" sz="3000" dirty="0"/>
              <a:t>Would you trust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CCCF8-A1FE-48E6-84EF-73D31BDE0819}"/>
              </a:ext>
            </a:extLst>
          </p:cNvPr>
          <p:cNvSpPr txBox="1"/>
          <p:nvPr/>
        </p:nvSpPr>
        <p:spPr>
          <a:xfrm>
            <a:off x="12446000" y="2651928"/>
            <a:ext cx="433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Environmental examples from students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17577D-115D-4915-AE63-54CC93EAD758}"/>
              </a:ext>
            </a:extLst>
          </p:cNvPr>
          <p:cNvSpPr/>
          <p:nvPr/>
        </p:nvSpPr>
        <p:spPr>
          <a:xfrm>
            <a:off x="-182882" y="5382783"/>
            <a:ext cx="12547600" cy="69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AEC3-D125-4728-8491-602239E3DFCC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9772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E96-404C-4E2F-AFC3-F2AB49F7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908088"/>
          </a:xfrm>
        </p:spPr>
        <p:txBody>
          <a:bodyPr/>
          <a:lstStyle/>
          <a:p>
            <a:r>
              <a:rPr lang="en-US" dirty="0"/>
              <a:t>Why bother with XAI? Because NNs take shortcuts!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AA23-9312-4197-AD5F-1E900AB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D48439-075C-4319-9292-3D3F6ED1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61378"/>
            <a:ext cx="12192000" cy="4012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AC7F07-8FF1-47CC-B5A4-6ECCEEC3420F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</a:t>
            </a:r>
            <a:r>
              <a:rPr lang="en-US" i="1" dirty="0" err="1"/>
              <a:t>Geirhos</a:t>
            </a:r>
            <a:r>
              <a:rPr lang="en-US" i="1" dirty="0"/>
              <a:t> et al. (2020) arXiv:2004.07780.</a:t>
            </a:r>
          </a:p>
        </p:txBody>
      </p:sp>
    </p:spTree>
    <p:extLst>
      <p:ext uri="{BB962C8B-B14F-4D97-AF65-F5344CB8AC3E}">
        <p14:creationId xmlns:p14="http://schemas.microsoft.com/office/powerpoint/2010/main" val="24398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effectLst/>
              </a:rPr>
              <a:t>Spam email detection</a:t>
            </a:r>
          </a:p>
          <a:p>
            <a:pPr algn="r" rtl="0" fontAlgn="b"/>
            <a:endParaRPr lang="en-US" dirty="0">
              <a:effectLst/>
            </a:endParaRPr>
          </a:p>
          <a:p>
            <a:pPr algn="r" rtl="0" fontAlgn="b"/>
            <a:r>
              <a:rPr lang="en-US" dirty="0"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Wildfire susceptibility mapping to inform risk management</a:t>
            </a:r>
          </a:p>
          <a:p>
            <a:endParaRPr lang="en-US" dirty="0"/>
          </a:p>
          <a:p>
            <a:r>
              <a:rPr lang="en-US" dirty="0"/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16331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B319-68ED-45F2-9EFF-D0F8FDAD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= Degree to which a human can understand the cause of a decision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92CEB-1178-4853-9C60-EAC53B4E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97B6-665C-4B6D-A866-319DF371AA06}"/>
              </a:ext>
            </a:extLst>
          </p:cNvPr>
          <p:cNvSpPr txBox="1"/>
          <p:nvPr/>
        </p:nvSpPr>
        <p:spPr>
          <a:xfrm>
            <a:off x="4452284" y="2368195"/>
            <a:ext cx="773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Advantages of XAI</a:t>
            </a:r>
            <a:r>
              <a:rPr lang="en-US" sz="3000" dirty="0"/>
              <a:t>: Robustness, Trustworthiness, Scientific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40652-A1CC-438D-B4D4-C6DF7A8292C4}"/>
              </a:ext>
            </a:extLst>
          </p:cNvPr>
          <p:cNvSpPr txBox="1"/>
          <p:nvPr/>
        </p:nvSpPr>
        <p:spPr>
          <a:xfrm>
            <a:off x="1524002" y="6488667"/>
            <a:ext cx="1066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u="sng" dirty="0"/>
              <a:t>Source:</a:t>
            </a:r>
            <a:r>
              <a:rPr lang="en-US" i="1" dirty="0"/>
              <a:t> Interpretable Machine Learning, C. Molnar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569C-F6FC-463B-98A8-76CB741AA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5072" b="1522"/>
          <a:stretch/>
        </p:blipFill>
        <p:spPr>
          <a:xfrm>
            <a:off x="-2" y="2368195"/>
            <a:ext cx="4452286" cy="4489805"/>
          </a:xfrm>
          <a:prstGeom prst="rect">
            <a:avLst/>
          </a:prstGeom>
          <a:ln w="1270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CCF4D-6ABD-4A95-A2BB-B0652BDB5AFE}"/>
              </a:ext>
            </a:extLst>
          </p:cNvPr>
          <p:cNvSpPr txBox="1"/>
          <p:nvPr/>
        </p:nvSpPr>
        <p:spPr>
          <a:xfrm>
            <a:off x="9580878" y="4336098"/>
            <a:ext cx="261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Spam email detection</a:t>
            </a:r>
          </a:p>
          <a:p>
            <a:pPr algn="r" rtl="0" fontAlgn="b"/>
            <a:endParaRPr lang="en-US" dirty="0">
              <a:solidFill>
                <a:srgbClr val="FF0000"/>
              </a:solidFill>
              <a:effectLst/>
            </a:endParaRPr>
          </a:p>
          <a:p>
            <a:pPr algn="r" rtl="0" fontAlgn="b"/>
            <a:r>
              <a:rPr lang="en-US" dirty="0">
                <a:solidFill>
                  <a:srgbClr val="FF0000"/>
                </a:solidFill>
                <a:effectLst/>
              </a:rPr>
              <a:t>When the model output has no importance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A8FE-0716-454F-A93C-8E17DDF2E854}"/>
              </a:ext>
            </a:extLst>
          </p:cNvPr>
          <p:cNvSpPr txBox="1"/>
          <p:nvPr/>
        </p:nvSpPr>
        <p:spPr>
          <a:xfrm>
            <a:off x="4452284" y="4336098"/>
            <a:ext cx="386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Wildfire susceptibility mapping to inform risk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Land use classification to inform policy</a:t>
            </a:r>
          </a:p>
        </p:txBody>
      </p:sp>
    </p:spTree>
    <p:extLst>
      <p:ext uri="{BB962C8B-B14F-4D97-AF65-F5344CB8AC3E}">
        <p14:creationId xmlns:p14="http://schemas.microsoft.com/office/powerpoint/2010/main" val="34509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E45-8D05-45CA-A47A-7711236D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009687"/>
          </a:xfrm>
        </p:spPr>
        <p:txBody>
          <a:bodyPr/>
          <a:lstStyle/>
          <a:p>
            <a:r>
              <a:rPr lang="en-US" dirty="0"/>
              <a:t>Some algorithms are inherently interpretable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C6694-3661-46A0-A1C5-23FEF1E3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5EAD-5755-4E2C-BBD7-608EBB3E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15" y="2052320"/>
            <a:ext cx="6654019" cy="4805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6A859-5DFC-467A-A0E0-34D79540703B}"/>
              </a:ext>
            </a:extLst>
          </p:cNvPr>
          <p:cNvSpPr/>
          <p:nvPr/>
        </p:nvSpPr>
        <p:spPr>
          <a:xfrm>
            <a:off x="8750085" y="6488668"/>
            <a:ext cx="3441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Source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Beucler et al. (2021)</a:t>
            </a:r>
          </a:p>
        </p:txBody>
      </p:sp>
      <p:pic>
        <p:nvPicPr>
          <p:cNvPr id="7" name="Picture 6" descr="\documentclass{article}&#10;\usepackage{amsmath,xcolor}&#10;\pagestyle{empty}&#10;\begin{document}&#10;&#10;\textcolor{white}{$y=\beta_0 + \beta_1 x_1 + \beta_2 x_2$} &#10;&#10;&#10;\end{document}" title="IguanaTex Bitmap Display">
            <a:extLst>
              <a:ext uri="{FF2B5EF4-FFF2-40B4-BE49-F238E27FC236}">
                <a16:creationId xmlns:a16="http://schemas.microsoft.com/office/drawing/2014/main" id="{B7C6E8AA-BB5F-4BED-A3C2-D986B0FF7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051" y="3111936"/>
            <a:ext cx="4629151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542CD-9E94-426C-A55C-AF7235884DE2}"/>
              </a:ext>
            </a:extLst>
          </p:cNvPr>
          <p:cNvSpPr txBox="1"/>
          <p:nvPr/>
        </p:nvSpPr>
        <p:spPr>
          <a:xfrm>
            <a:off x="6979920" y="1949728"/>
            <a:ext cx="521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Example</a:t>
            </a:r>
            <a:r>
              <a:rPr lang="en-US" sz="3000" dirty="0"/>
              <a:t>: Linear regression with one output and two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1A3EF-9F95-464F-B5C6-3DBB5A055837}"/>
              </a:ext>
            </a:extLst>
          </p:cNvPr>
          <p:cNvSpPr txBox="1"/>
          <p:nvPr/>
        </p:nvSpPr>
        <p:spPr>
          <a:xfrm>
            <a:off x="6876051" y="3692482"/>
            <a:ext cx="531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u="sng" dirty="0"/>
              <a:t>Naive</a:t>
            </a:r>
            <a:r>
              <a:rPr lang="en-US" sz="3000" dirty="0"/>
              <a:t>: Read coefficients</a:t>
            </a:r>
          </a:p>
          <a:p>
            <a:pPr algn="l"/>
            <a:endParaRPr lang="en-US" sz="3000" dirty="0"/>
          </a:p>
          <a:p>
            <a:pPr algn="l"/>
            <a:r>
              <a:rPr lang="en-US" sz="3000" u="sng" dirty="0"/>
              <a:t>Feature importance</a:t>
            </a:r>
            <a:r>
              <a:rPr lang="en-US" sz="3000" dirty="0"/>
              <a:t>:</a:t>
            </a:r>
          </a:p>
          <a:p>
            <a:pPr algn="l"/>
            <a:r>
              <a:rPr lang="en-US" sz="3000" dirty="0"/>
              <a:t>(One sample) Compare terms</a:t>
            </a:r>
          </a:p>
          <a:p>
            <a:pPr algn="l"/>
            <a:r>
              <a:rPr lang="en-US" sz="3000" dirty="0"/>
              <a:t>(Entire set) Average absolute terms over the entire set</a:t>
            </a:r>
          </a:p>
        </p:txBody>
      </p:sp>
    </p:spTree>
    <p:extLst>
      <p:ext uri="{BB962C8B-B14F-4D97-AF65-F5344CB8AC3E}">
        <p14:creationId xmlns:p14="http://schemas.microsoft.com/office/powerpoint/2010/main" val="3508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54,106"/>
  <p:tag name="LATEXADDIN" val="\documentclass{article}&#10;\usepackage{amsmath,xcolor}&#10;\pagestyle{empty}&#10;\begin{document}&#10;&#10;\textcolor{white}{$y=\beta_0 + \beta_1 x_1 + \beta_2 x_2$} &#10;&#10;&#10;\end{document}"/>
  <p:tag name="IGUANATEXSIZE" val="20"/>
  <p:tag name="IGUANATEXCURSOR" val="1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02,512"/>
  <p:tag name="LATEXADDIN" val="\documentclass{article}&#10;\usepackage{amsmath,xcolor}&#10;\pagestyle{empty}&#10;\begin{document}&#10;&#10;$&#10;\textcolor{white}{\mathrm{Output}=\phi_{\mathrm{top}}\left(W_{\mathrm{top}}\mathrm{Hidden}+b_{\mathrm{top}}\right)}&#10;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24,709"/>
  <p:tag name="LATEXADDIN" val="\documentclass{article}&#10;\usepackage{amsmath,xcolor}&#10;\pagestyle{empty}&#10;\begin{document}&#10;&#10;$&#10;\textcolor{white}{\mathrm{Hidden}=\phi_{\mathrm{bottom}}\left(W_{\mathrm{bottom}}\mathrm{Input}+b_{\mathrm{bottom}}\right)}&#10;$&#10;&#10;\end{document}"/>
  <p:tag name="IGUANATEXSIZE" val="20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970</Words>
  <Application>Microsoft Office PowerPoint</Application>
  <PresentationFormat>Widescreen</PresentationFormat>
  <Paragraphs>140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CMU Sans Serif</vt:lpstr>
      <vt:lpstr>Helvetica Neue</vt:lpstr>
      <vt:lpstr>Times New Roman</vt:lpstr>
      <vt:lpstr>Wingdings</vt:lpstr>
      <vt:lpstr>Office Theme</vt:lpstr>
      <vt:lpstr>PowerPoint Presentation</vt:lpstr>
      <vt:lpstr>In-class Peer Review: Friday, Dec 6th, 2PM-4PM</vt:lpstr>
      <vt:lpstr>Final Presentations in room 2138  Friday, Dec 13th from 2PM to 4PM</vt:lpstr>
      <vt:lpstr>Min 80-105: Intro to XAI = eXplainable  Artificial Intelligence</vt:lpstr>
      <vt:lpstr>Why bother with XAI?</vt:lpstr>
      <vt:lpstr>Why bother with XAI? Because NNs take shortcuts!</vt:lpstr>
      <vt:lpstr>Interpretability = Degree to which a human can understand the cause of a decision</vt:lpstr>
      <vt:lpstr>Interpretability = Degree to which a human can understand the cause of a decision</vt:lpstr>
      <vt:lpstr>Some algorithms are inherently interpretable</vt:lpstr>
      <vt:lpstr>PowerPoint Presentation</vt:lpstr>
      <vt:lpstr>Permutation feature importance = Increase in prediction error in response to feature permutation</vt:lpstr>
      <vt:lpstr>Model-agnostic versus model-specific explanation Example: Random forests (see final project)</vt:lpstr>
      <vt:lpstr>Model-agnostic versus model-specific explanation Example 2: SHAPley values</vt:lpstr>
      <vt:lpstr>Partial Dependence Plots “show the marginal effect of 1 or 2 inputs on the predicted outputs”</vt:lpstr>
      <vt:lpstr>5 weeks ago = general case: Artificial Neural Networks</vt:lpstr>
      <vt:lpstr>3 weeks ago = Convolutional Neural Networks (CNNs)</vt:lpstr>
      <vt:lpstr>CNNs used for computer vision (analyzing images, videos)</vt:lpstr>
      <vt:lpstr>PowerPoint Presentation</vt:lpstr>
      <vt:lpstr>PowerPoint Presentation</vt:lpstr>
      <vt:lpstr>Min 45-60:  Moodle Quiz (5 questions)</vt:lpstr>
      <vt:lpstr>Min 60-75: 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455</cp:revision>
  <dcterms:created xsi:type="dcterms:W3CDTF">2022-02-23T18:29:24Z</dcterms:created>
  <dcterms:modified xsi:type="dcterms:W3CDTF">2024-11-27T08:46:11Z</dcterms:modified>
</cp:coreProperties>
</file>